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3"/>
  </p:notesMasterIdLst>
  <p:sldIdLst>
    <p:sldId id="304" r:id="rId2"/>
    <p:sldId id="348" r:id="rId3"/>
    <p:sldId id="354" r:id="rId4"/>
    <p:sldId id="355" r:id="rId5"/>
    <p:sldId id="356" r:id="rId6"/>
    <p:sldId id="349" r:id="rId7"/>
    <p:sldId id="350" r:id="rId8"/>
    <p:sldId id="351" r:id="rId9"/>
    <p:sldId id="352" r:id="rId10"/>
    <p:sldId id="357" r:id="rId11"/>
    <p:sldId id="353" r:id="rId1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436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  <p15:guide id="8" pos="2593" userDrawn="1">
          <p15:clr>
            <a:srgbClr val="A4A3A4"/>
          </p15:clr>
        </p15:guide>
        <p15:guide id="9" orient="horz" pos="3725" userDrawn="1">
          <p15:clr>
            <a:srgbClr val="A4A3A4"/>
          </p15:clr>
        </p15:guide>
        <p15:guide id="10" orient="horz" pos="777" userDrawn="1">
          <p15:clr>
            <a:srgbClr val="A4A3A4"/>
          </p15:clr>
        </p15:guide>
        <p15:guide id="11" pos="846" userDrawn="1">
          <p15:clr>
            <a:srgbClr val="A4A3A4"/>
          </p15:clr>
        </p15:guide>
        <p15:guide id="12" pos="4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E6F3"/>
    <a:srgbClr val="AAC1E0"/>
    <a:srgbClr val="B6CAE4"/>
    <a:srgbClr val="8BABD5"/>
    <a:srgbClr val="E9EFF7"/>
    <a:srgbClr val="454545"/>
    <a:srgbClr val="5C5C5C"/>
    <a:srgbClr val="334286"/>
    <a:srgbClr val="F8F7F2"/>
    <a:srgbClr val="D9F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661" autoAdjust="0"/>
    <p:restoredTop sz="89436" autoAdjust="0"/>
  </p:normalViewPr>
  <p:slideViewPr>
    <p:cSldViewPr snapToGrid="0" snapToObjects="1">
      <p:cViewPr>
        <p:scale>
          <a:sx n="70" d="100"/>
          <a:sy n="70" d="100"/>
        </p:scale>
        <p:origin x="-10" y="-336"/>
      </p:cViewPr>
      <p:guideLst>
        <p:guide orient="horz" pos="142"/>
        <p:guide orient="horz" pos="3929"/>
        <p:guide orient="horz" pos="3725"/>
        <p:guide orient="horz" pos="777"/>
        <p:guide pos="1436"/>
        <p:guide pos="234"/>
        <p:guide pos="2593"/>
        <p:guide pos="846"/>
        <p:guide pos="48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1666" y="-96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F86B6-B55F-4138-BAEA-6A1C48034F02}" type="doc">
      <dgm:prSet loTypeId="urn:microsoft.com/office/officeart/2005/8/layout/funnel1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0B7C75A-7AC6-4748-BBAF-05634CDEE16B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solidFill>
                <a:srgbClr val="21306A"/>
              </a:solidFill>
              <a:latin typeface="Arial" pitchFamily="34" charset="0"/>
              <a:cs typeface="Arial" pitchFamily="34" charset="0"/>
            </a:rPr>
            <a:t>начисленные работникам суммы оплаты труда </a:t>
          </a:r>
        </a:p>
        <a:p>
          <a:pPr>
            <a:spcAft>
              <a:spcPts val="0"/>
            </a:spcAft>
          </a:pPr>
          <a:r>
            <a:rPr lang="ru-RU" sz="1600" dirty="0" smtClean="0">
              <a:solidFill>
                <a:srgbClr val="21306A"/>
              </a:solidFill>
              <a:latin typeface="Arial" pitchFamily="34" charset="0"/>
              <a:cs typeface="Arial" pitchFamily="34" charset="0"/>
            </a:rPr>
            <a:t>за отработанное </a:t>
          </a:r>
        </a:p>
        <a:p>
          <a:pPr>
            <a:spcAft>
              <a:spcPts val="0"/>
            </a:spcAft>
          </a:pPr>
          <a:r>
            <a:rPr lang="ru-RU" sz="1600" dirty="0" smtClean="0">
              <a:solidFill>
                <a:srgbClr val="21306A"/>
              </a:solidFill>
              <a:latin typeface="Arial" pitchFamily="34" charset="0"/>
              <a:cs typeface="Arial" pitchFamily="34" charset="0"/>
            </a:rPr>
            <a:t>и неотработанное время</a:t>
          </a:r>
          <a:endParaRPr lang="ru-RU" sz="1600" dirty="0">
            <a:solidFill>
              <a:srgbClr val="21306A"/>
            </a:solidFill>
            <a:latin typeface="Arial" pitchFamily="34" charset="0"/>
            <a:cs typeface="Arial" pitchFamily="34" charset="0"/>
          </a:endParaRPr>
        </a:p>
      </dgm:t>
    </dgm:pt>
    <dgm:pt modelId="{4677CFE6-EF7D-458C-9A5D-F40F2364B4D7}" type="parTrans" cxnId="{7B1AA7F4-BEB6-4B3E-B8AB-026723451988}">
      <dgm:prSet/>
      <dgm:spPr/>
      <dgm:t>
        <a:bodyPr/>
        <a:lstStyle/>
        <a:p>
          <a:endParaRPr lang="ru-RU"/>
        </a:p>
      </dgm:t>
    </dgm:pt>
    <dgm:pt modelId="{E178576D-06D4-4C57-9995-0651A63D8543}" type="sibTrans" cxnId="{7B1AA7F4-BEB6-4B3E-B8AB-026723451988}">
      <dgm:prSet/>
      <dgm:spPr/>
      <dgm:t>
        <a:bodyPr/>
        <a:lstStyle/>
        <a:p>
          <a:endParaRPr lang="ru-RU"/>
        </a:p>
      </dgm:t>
    </dgm:pt>
    <dgm:pt modelId="{8B9F02E4-6EEF-49F3-9A01-7A6F7D956FA5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600" dirty="0" smtClean="0">
              <a:solidFill>
                <a:srgbClr val="21306A"/>
              </a:solidFill>
              <a:latin typeface="Arial" pitchFamily="34" charset="0"/>
              <a:cs typeface="Arial" pitchFamily="34" charset="0"/>
            </a:rPr>
            <a:t>оплата труда по </a:t>
          </a:r>
          <a:r>
            <a:rPr lang="ru-RU" sz="1600" b="1" dirty="0" smtClean="0">
              <a:solidFill>
                <a:srgbClr val="21306A"/>
              </a:solidFill>
              <a:latin typeface="Arial" pitchFamily="34" charset="0"/>
              <a:cs typeface="Arial" pitchFamily="34" charset="0"/>
            </a:rPr>
            <a:t>внутреннему </a:t>
          </a:r>
          <a:r>
            <a:rPr lang="ru-RU" sz="1600" dirty="0" smtClean="0">
              <a:solidFill>
                <a:srgbClr val="21306A"/>
              </a:solidFill>
              <a:latin typeface="Arial" pitchFamily="34" charset="0"/>
              <a:cs typeface="Arial" pitchFamily="34" charset="0"/>
            </a:rPr>
            <a:t>совместительству</a:t>
          </a:r>
          <a:endParaRPr lang="ru-RU" sz="1600" dirty="0">
            <a:solidFill>
              <a:srgbClr val="21306A"/>
            </a:solidFill>
            <a:latin typeface="Arial" pitchFamily="34" charset="0"/>
            <a:cs typeface="Arial" pitchFamily="34" charset="0"/>
          </a:endParaRPr>
        </a:p>
      </dgm:t>
    </dgm:pt>
    <dgm:pt modelId="{55CDE5BA-B1F4-4774-AF7F-7512BDAD7FA4}" type="parTrans" cxnId="{92D1C53A-6053-448E-9AEE-B680738E572B}">
      <dgm:prSet/>
      <dgm:spPr/>
      <dgm:t>
        <a:bodyPr/>
        <a:lstStyle/>
        <a:p>
          <a:endParaRPr lang="ru-RU"/>
        </a:p>
      </dgm:t>
    </dgm:pt>
    <dgm:pt modelId="{AE68E589-EF33-4CCA-802D-63AC14D5D0D5}" type="sibTrans" cxnId="{92D1C53A-6053-448E-9AEE-B680738E572B}">
      <dgm:prSet/>
      <dgm:spPr/>
      <dgm:t>
        <a:bodyPr/>
        <a:lstStyle/>
        <a:p>
          <a:endParaRPr lang="ru-RU"/>
        </a:p>
      </dgm:t>
    </dgm:pt>
    <dgm:pt modelId="{6D07D195-EDDE-4FA3-904A-3647AE7D824F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600" b="1" dirty="0" smtClean="0">
              <a:solidFill>
                <a:srgbClr val="21306A"/>
              </a:solidFill>
              <a:latin typeface="Arial" pitchFamily="34" charset="0"/>
              <a:cs typeface="Arial" pitchFamily="34" charset="0"/>
            </a:rPr>
            <a:t>единовременные поощрительные и другие выплаты</a:t>
          </a:r>
          <a:endParaRPr lang="ru-RU" sz="1600" b="1" dirty="0">
            <a:solidFill>
              <a:srgbClr val="21306A"/>
            </a:solidFill>
            <a:latin typeface="Arial" pitchFamily="34" charset="0"/>
            <a:cs typeface="Arial" pitchFamily="34" charset="0"/>
          </a:endParaRPr>
        </a:p>
      </dgm:t>
    </dgm:pt>
    <dgm:pt modelId="{AD0E08B8-8531-4267-BB40-6B324A56771A}" type="parTrans" cxnId="{8C4AEB24-000B-4931-A434-EEA6FBC3D5C5}">
      <dgm:prSet/>
      <dgm:spPr/>
      <dgm:t>
        <a:bodyPr/>
        <a:lstStyle/>
        <a:p>
          <a:endParaRPr lang="ru-RU"/>
        </a:p>
      </dgm:t>
    </dgm:pt>
    <dgm:pt modelId="{D0D6C847-8F88-4826-910F-4AFA792E06F0}" type="sibTrans" cxnId="{8C4AEB24-000B-4931-A434-EEA6FBC3D5C5}">
      <dgm:prSet/>
      <dgm:spPr/>
      <dgm:t>
        <a:bodyPr/>
        <a:lstStyle/>
        <a:p>
          <a:endParaRPr lang="ru-RU"/>
        </a:p>
      </dgm:t>
    </dgm:pt>
    <dgm:pt modelId="{8390F468-7065-45A1-9B34-EA5A94DD60A8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ВСЕ НАЧИСЛЕНИЯ, </a:t>
          </a:r>
        </a:p>
        <a:p>
          <a:r>
            <a: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а не только оклады по ставке</a:t>
          </a:r>
          <a:endParaRPr lang="ru-RU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CB27C719-7B4E-4E31-B9A8-5E5B2632697C}" type="parTrans" cxnId="{2831BD7C-0795-40A2-B9DD-65604A87DFE6}">
      <dgm:prSet/>
      <dgm:spPr/>
      <dgm:t>
        <a:bodyPr/>
        <a:lstStyle/>
        <a:p>
          <a:endParaRPr lang="ru-RU"/>
        </a:p>
      </dgm:t>
    </dgm:pt>
    <dgm:pt modelId="{5BEF8174-E481-4724-8923-AD4588C81E7D}" type="sibTrans" cxnId="{2831BD7C-0795-40A2-B9DD-65604A87DFE6}">
      <dgm:prSet/>
      <dgm:spPr/>
      <dgm:t>
        <a:bodyPr/>
        <a:lstStyle/>
        <a:p>
          <a:endParaRPr lang="ru-RU"/>
        </a:p>
      </dgm:t>
    </dgm:pt>
    <dgm:pt modelId="{1C34ED35-7B76-4C43-A07D-CAEE5A44A4D2}" type="pres">
      <dgm:prSet presAssocID="{C08F86B6-B55F-4138-BAEA-6A1C48034F0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364CAB-67A4-462E-B8B2-4D1E9ED624D1}" type="pres">
      <dgm:prSet presAssocID="{C08F86B6-B55F-4138-BAEA-6A1C48034F02}" presName="ellipse" presStyleLbl="trBgShp" presStyleIdx="0" presStyleCnt="1" custLinFactNeighborX="-2995" custLinFactNeighborY="1093"/>
      <dgm:spPr>
        <a:solidFill>
          <a:schemeClr val="bg1">
            <a:alpha val="40000"/>
          </a:schemeClr>
        </a:solidFill>
      </dgm:spPr>
      <dgm:t>
        <a:bodyPr/>
        <a:lstStyle/>
        <a:p>
          <a:endParaRPr lang="ru-RU"/>
        </a:p>
      </dgm:t>
    </dgm:pt>
    <dgm:pt modelId="{503DE6D4-B565-4F7F-973A-0DD806E52204}" type="pres">
      <dgm:prSet presAssocID="{C08F86B6-B55F-4138-BAEA-6A1C48034F02}" presName="arrow1" presStyleLbl="fgShp" presStyleIdx="0" presStyleCnt="1" custLinFactNeighborX="7765"/>
      <dgm:spPr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ru-RU"/>
        </a:p>
      </dgm:t>
    </dgm:pt>
    <dgm:pt modelId="{45D3B9FD-391A-4677-B01E-D77B02995A13}" type="pres">
      <dgm:prSet presAssocID="{C08F86B6-B55F-4138-BAEA-6A1C48034F02}" presName="rectangle" presStyleLbl="revTx" presStyleIdx="0" presStyleCnt="1" custLinFactNeighborX="2807" custLinFactNeighborY="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05627-BC3A-40ED-B5B6-28626644F862}" type="pres">
      <dgm:prSet presAssocID="{8B9F02E4-6EEF-49F3-9A01-7A6F7D956FA5}" presName="item1" presStyleLbl="node1" presStyleIdx="0" presStyleCnt="3" custScaleX="194870" custScaleY="10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5C521-7272-4B24-A867-7C2F947F803B}" type="pres">
      <dgm:prSet presAssocID="{6D07D195-EDDE-4FA3-904A-3647AE7D824F}" presName="item2" presStyleLbl="node1" presStyleIdx="1" presStyleCnt="3" custScaleX="182504" custScaleY="110494" custLinFactNeighborX="-15533" custLinFactNeighborY="-1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13AF8-0CBE-46A5-81E5-02B437CA8C6A}" type="pres">
      <dgm:prSet presAssocID="{8390F468-7065-45A1-9B34-EA5A94DD60A8}" presName="item3" presStyleLbl="node1" presStyleIdx="2" presStyleCnt="3" custScaleX="196692" custScaleY="110355" custLinFactNeighborX="37552" custLinFactNeighborY="8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2CE07-4E40-46DD-9248-54B110B80D89}" type="pres">
      <dgm:prSet presAssocID="{C08F86B6-B55F-4138-BAEA-6A1C48034F02}" presName="funnel" presStyleLbl="trAlignAcc1" presStyleIdx="0" presStyleCnt="1" custScaleX="134560" custLinFactNeighborX="-622" custLinFactNeighborY="1187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</dgm:ptLst>
  <dgm:cxnLst>
    <dgm:cxn modelId="{2831BD7C-0795-40A2-B9DD-65604A87DFE6}" srcId="{C08F86B6-B55F-4138-BAEA-6A1C48034F02}" destId="{8390F468-7065-45A1-9B34-EA5A94DD60A8}" srcOrd="3" destOrd="0" parTransId="{CB27C719-7B4E-4E31-B9A8-5E5B2632697C}" sibTransId="{5BEF8174-E481-4724-8923-AD4588C81E7D}"/>
    <dgm:cxn modelId="{92D1C53A-6053-448E-9AEE-B680738E572B}" srcId="{C08F86B6-B55F-4138-BAEA-6A1C48034F02}" destId="{8B9F02E4-6EEF-49F3-9A01-7A6F7D956FA5}" srcOrd="1" destOrd="0" parTransId="{55CDE5BA-B1F4-4774-AF7F-7512BDAD7FA4}" sibTransId="{AE68E589-EF33-4CCA-802D-63AC14D5D0D5}"/>
    <dgm:cxn modelId="{73745543-14B0-4341-B4A4-8E4C83155C3C}" type="presOf" srcId="{C08F86B6-B55F-4138-BAEA-6A1C48034F02}" destId="{1C34ED35-7B76-4C43-A07D-CAEE5A44A4D2}" srcOrd="0" destOrd="0" presId="urn:microsoft.com/office/officeart/2005/8/layout/funnel1"/>
    <dgm:cxn modelId="{8C4AEB24-000B-4931-A434-EEA6FBC3D5C5}" srcId="{C08F86B6-B55F-4138-BAEA-6A1C48034F02}" destId="{6D07D195-EDDE-4FA3-904A-3647AE7D824F}" srcOrd="2" destOrd="0" parTransId="{AD0E08B8-8531-4267-BB40-6B324A56771A}" sibTransId="{D0D6C847-8F88-4826-910F-4AFA792E06F0}"/>
    <dgm:cxn modelId="{DE5D95E8-CF48-4579-A1E5-E4234A0D1E94}" type="presOf" srcId="{8B9F02E4-6EEF-49F3-9A01-7A6F7D956FA5}" destId="{E755C521-7272-4B24-A867-7C2F947F803B}" srcOrd="0" destOrd="0" presId="urn:microsoft.com/office/officeart/2005/8/layout/funnel1"/>
    <dgm:cxn modelId="{9F873B37-AFC9-44FF-B853-7DF88F93A5FD}" type="presOf" srcId="{6D07D195-EDDE-4FA3-904A-3647AE7D824F}" destId="{A2205627-BC3A-40ED-B5B6-28626644F862}" srcOrd="0" destOrd="0" presId="urn:microsoft.com/office/officeart/2005/8/layout/funnel1"/>
    <dgm:cxn modelId="{7F144EC5-038B-4BA4-A08B-E6B7E8ECD740}" type="presOf" srcId="{E0B7C75A-7AC6-4748-BBAF-05634CDEE16B}" destId="{AF013AF8-0CBE-46A5-81E5-02B437CA8C6A}" srcOrd="0" destOrd="0" presId="urn:microsoft.com/office/officeart/2005/8/layout/funnel1"/>
    <dgm:cxn modelId="{42B91A38-D9C4-4BEF-ABBF-44A8F13A16FC}" type="presOf" srcId="{8390F468-7065-45A1-9B34-EA5A94DD60A8}" destId="{45D3B9FD-391A-4677-B01E-D77B02995A13}" srcOrd="0" destOrd="0" presId="urn:microsoft.com/office/officeart/2005/8/layout/funnel1"/>
    <dgm:cxn modelId="{7B1AA7F4-BEB6-4B3E-B8AB-026723451988}" srcId="{C08F86B6-B55F-4138-BAEA-6A1C48034F02}" destId="{E0B7C75A-7AC6-4748-BBAF-05634CDEE16B}" srcOrd="0" destOrd="0" parTransId="{4677CFE6-EF7D-458C-9A5D-F40F2364B4D7}" sibTransId="{E178576D-06D4-4C57-9995-0651A63D8543}"/>
    <dgm:cxn modelId="{BADB472A-A77A-4FA7-8CCF-40E82DAC0636}" type="presParOf" srcId="{1C34ED35-7B76-4C43-A07D-CAEE5A44A4D2}" destId="{36364CAB-67A4-462E-B8B2-4D1E9ED624D1}" srcOrd="0" destOrd="0" presId="urn:microsoft.com/office/officeart/2005/8/layout/funnel1"/>
    <dgm:cxn modelId="{725B7F49-9192-4BA9-8EB0-F4EB4C6D5741}" type="presParOf" srcId="{1C34ED35-7B76-4C43-A07D-CAEE5A44A4D2}" destId="{503DE6D4-B565-4F7F-973A-0DD806E52204}" srcOrd="1" destOrd="0" presId="urn:microsoft.com/office/officeart/2005/8/layout/funnel1"/>
    <dgm:cxn modelId="{F05D1863-EAAF-4B80-9F1A-56C5A1405F1E}" type="presParOf" srcId="{1C34ED35-7B76-4C43-A07D-CAEE5A44A4D2}" destId="{45D3B9FD-391A-4677-B01E-D77B02995A13}" srcOrd="2" destOrd="0" presId="urn:microsoft.com/office/officeart/2005/8/layout/funnel1"/>
    <dgm:cxn modelId="{82F97468-5652-4B10-B500-775B141D6211}" type="presParOf" srcId="{1C34ED35-7B76-4C43-A07D-CAEE5A44A4D2}" destId="{A2205627-BC3A-40ED-B5B6-28626644F862}" srcOrd="3" destOrd="0" presId="urn:microsoft.com/office/officeart/2005/8/layout/funnel1"/>
    <dgm:cxn modelId="{D8E820FF-8741-402F-BEB1-72B3158B67F7}" type="presParOf" srcId="{1C34ED35-7B76-4C43-A07D-CAEE5A44A4D2}" destId="{E755C521-7272-4B24-A867-7C2F947F803B}" srcOrd="4" destOrd="0" presId="urn:microsoft.com/office/officeart/2005/8/layout/funnel1"/>
    <dgm:cxn modelId="{C13F5FDE-868A-4B13-9C0E-4AC8EC37D087}" type="presParOf" srcId="{1C34ED35-7B76-4C43-A07D-CAEE5A44A4D2}" destId="{AF013AF8-0CBE-46A5-81E5-02B437CA8C6A}" srcOrd="5" destOrd="0" presId="urn:microsoft.com/office/officeart/2005/8/layout/funnel1"/>
    <dgm:cxn modelId="{C5910B28-CC68-472C-B3AD-96853DCA07E0}" type="presParOf" srcId="{1C34ED35-7B76-4C43-A07D-CAEE5A44A4D2}" destId="{C332CE07-4E40-46DD-9248-54B110B80D89}" srcOrd="6" destOrd="0" presId="urn:microsoft.com/office/officeart/2005/8/layout/funnel1"/>
  </dgm:cxnLst>
  <dgm:bg>
    <a:solidFill>
      <a:srgbClr val="DDE6F3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8F86B6-B55F-4138-BAEA-6A1C48034F02}" type="doc">
      <dgm:prSet loTypeId="urn:microsoft.com/office/officeart/2005/8/layout/funnel1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C34ED35-7B76-4C43-A07D-CAEE5A44A4D2}" type="pres">
      <dgm:prSet presAssocID="{C08F86B6-B55F-4138-BAEA-6A1C48034F0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B3DE779-0802-4E65-AB33-9720ED17325C}" type="presOf" srcId="{C08F86B6-B55F-4138-BAEA-6A1C48034F02}" destId="{1C34ED35-7B76-4C43-A07D-CAEE5A44A4D2}" srcOrd="0" destOrd="0" presId="urn:microsoft.com/office/officeart/2005/8/layout/funnel1"/>
  </dgm:cxnLst>
  <dgm:bg>
    <a:solidFill>
      <a:srgbClr val="DDE6F3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64CAB-67A4-462E-B8B2-4D1E9ED624D1}">
      <dsp:nvSpPr>
        <dsp:cNvPr id="0" name=""/>
        <dsp:cNvSpPr/>
      </dsp:nvSpPr>
      <dsp:spPr>
        <a:xfrm>
          <a:off x="3342432" y="232543"/>
          <a:ext cx="4291788" cy="1490481"/>
        </a:xfrm>
        <a:prstGeom prst="ellipse">
          <a:avLst/>
        </a:prstGeom>
        <a:solidFill>
          <a:schemeClr val="bg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DE6D4-B565-4F7F-973A-0DD806E52204}">
      <dsp:nvSpPr>
        <dsp:cNvPr id="0" name=""/>
        <dsp:cNvSpPr/>
      </dsp:nvSpPr>
      <dsp:spPr>
        <a:xfrm>
          <a:off x="5272233" y="3865936"/>
          <a:ext cx="831742" cy="532314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45D3B9FD-391A-4677-B01E-D77B02995A13}">
      <dsp:nvSpPr>
        <dsp:cNvPr id="0" name=""/>
        <dsp:cNvSpPr/>
      </dsp:nvSpPr>
      <dsp:spPr>
        <a:xfrm>
          <a:off x="3739404" y="4325055"/>
          <a:ext cx="3992361" cy="998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ВСЕ НАЧИСЛЕНИЯ,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а не только оклады по ставке</a:t>
          </a:r>
          <a:endParaRPr lang="ru-RU" sz="19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3739404" y="4325055"/>
        <a:ext cx="3992361" cy="998090"/>
      </dsp:txXfrm>
    </dsp:sp>
    <dsp:sp modelId="{A2205627-BC3A-40ED-B5B6-28626644F862}">
      <dsp:nvSpPr>
        <dsp:cNvPr id="0" name=""/>
        <dsp:cNvSpPr/>
      </dsp:nvSpPr>
      <dsp:spPr>
        <a:xfrm>
          <a:off x="4321153" y="1807729"/>
          <a:ext cx="2917468" cy="152537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21306A"/>
              </a:solidFill>
              <a:latin typeface="Arial" pitchFamily="34" charset="0"/>
              <a:cs typeface="Arial" pitchFamily="34" charset="0"/>
            </a:rPr>
            <a:t>единовременные поощрительные и другие выплаты</a:t>
          </a:r>
          <a:endParaRPr lang="ru-RU" sz="1600" b="1" kern="1200" dirty="0">
            <a:solidFill>
              <a:srgbClr val="21306A"/>
            </a:solidFill>
            <a:latin typeface="Arial" pitchFamily="34" charset="0"/>
            <a:cs typeface="Arial" pitchFamily="34" charset="0"/>
          </a:endParaRPr>
        </a:p>
      </dsp:txBody>
      <dsp:txXfrm>
        <a:off x="4748406" y="2031114"/>
        <a:ext cx="2062962" cy="1078601"/>
      </dsp:txXfrm>
    </dsp:sp>
    <dsp:sp modelId="{E755C521-7272-4B24-A867-7C2F947F803B}">
      <dsp:nvSpPr>
        <dsp:cNvPr id="0" name=""/>
        <dsp:cNvSpPr/>
      </dsp:nvSpPr>
      <dsp:spPr>
        <a:xfrm>
          <a:off x="3109887" y="465080"/>
          <a:ext cx="2732332" cy="1654245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5625132"/>
                <a:satOff val="-8440"/>
                <a:lumOff val="-137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21306A"/>
              </a:solidFill>
              <a:latin typeface="Arial" pitchFamily="34" charset="0"/>
              <a:cs typeface="Arial" pitchFamily="34" charset="0"/>
            </a:rPr>
            <a:t>оплата труда по </a:t>
          </a:r>
          <a:r>
            <a:rPr lang="ru-RU" sz="1600" b="1" kern="1200" dirty="0" smtClean="0">
              <a:solidFill>
                <a:srgbClr val="21306A"/>
              </a:solidFill>
              <a:latin typeface="Arial" pitchFamily="34" charset="0"/>
              <a:cs typeface="Arial" pitchFamily="34" charset="0"/>
            </a:rPr>
            <a:t>внутреннему </a:t>
          </a:r>
          <a:r>
            <a:rPr lang="ru-RU" sz="1600" kern="1200" dirty="0" smtClean="0">
              <a:solidFill>
                <a:srgbClr val="21306A"/>
              </a:solidFill>
              <a:latin typeface="Arial" pitchFamily="34" charset="0"/>
              <a:cs typeface="Arial" pitchFamily="34" charset="0"/>
            </a:rPr>
            <a:t>совместительству</a:t>
          </a:r>
          <a:endParaRPr lang="ru-RU" sz="1600" kern="1200" dirty="0">
            <a:solidFill>
              <a:srgbClr val="21306A"/>
            </a:solidFill>
            <a:latin typeface="Arial" pitchFamily="34" charset="0"/>
            <a:cs typeface="Arial" pitchFamily="34" charset="0"/>
          </a:endParaRPr>
        </a:p>
      </dsp:txBody>
      <dsp:txXfrm>
        <a:off x="3510028" y="707339"/>
        <a:ext cx="1932050" cy="1169727"/>
      </dsp:txXfrm>
    </dsp:sp>
    <dsp:sp modelId="{AF013AF8-0CBE-46A5-81E5-02B437CA8C6A}">
      <dsp:nvSpPr>
        <dsp:cNvPr id="0" name=""/>
        <dsp:cNvSpPr/>
      </dsp:nvSpPr>
      <dsp:spPr>
        <a:xfrm>
          <a:off x="5328840" y="387569"/>
          <a:ext cx="2944746" cy="1652164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1250264"/>
                <a:satOff val="-16880"/>
                <a:lumOff val="-274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21306A"/>
              </a:solidFill>
              <a:latin typeface="Arial" pitchFamily="34" charset="0"/>
              <a:cs typeface="Arial" pitchFamily="34" charset="0"/>
            </a:rPr>
            <a:t>начисленные работникам суммы оплаты труда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21306A"/>
              </a:solidFill>
              <a:latin typeface="Arial" pitchFamily="34" charset="0"/>
              <a:cs typeface="Arial" pitchFamily="34" charset="0"/>
            </a:rPr>
            <a:t>за отработанное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21306A"/>
              </a:solidFill>
              <a:latin typeface="Arial" pitchFamily="34" charset="0"/>
              <a:cs typeface="Arial" pitchFamily="34" charset="0"/>
            </a:rPr>
            <a:t>и неотработанное время</a:t>
          </a:r>
          <a:endParaRPr lang="ru-RU" sz="1600" kern="1200" dirty="0">
            <a:solidFill>
              <a:srgbClr val="21306A"/>
            </a:solidFill>
            <a:latin typeface="Arial" pitchFamily="34" charset="0"/>
            <a:cs typeface="Arial" pitchFamily="34" charset="0"/>
          </a:endParaRPr>
        </a:p>
      </dsp:txBody>
      <dsp:txXfrm>
        <a:off x="5760088" y="629523"/>
        <a:ext cx="2082250" cy="1168256"/>
      </dsp:txXfrm>
    </dsp:sp>
    <dsp:sp modelId="{C332CE07-4E40-46DD-9248-54B110B80D89}">
      <dsp:nvSpPr>
        <dsp:cNvPr id="0" name=""/>
        <dsp:cNvSpPr/>
      </dsp:nvSpPr>
      <dsp:spPr>
        <a:xfrm>
          <a:off x="2460810" y="77499"/>
          <a:ext cx="6267475" cy="372620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24.12.2021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Сверки данных проводятся</a:t>
            </a:r>
            <a:r>
              <a:rPr lang="ru-RU" baseline="0" dirty="0" smtClean="0"/>
              <a:t> систематически, поэтому необходимо обязательно сверять цифры по численности и фонду оплаты труда с </a:t>
            </a:r>
            <a:r>
              <a:rPr lang="ru-RU" baseline="0" dirty="0" err="1" smtClean="0"/>
              <a:t>ф</a:t>
            </a:r>
            <a:r>
              <a:rPr lang="ru-RU" baseline="0" dirty="0" smtClean="0"/>
              <a:t> .П4 и после уточнения с </a:t>
            </a:r>
            <a:r>
              <a:rPr lang="ru-RU" baseline="0" dirty="0" err="1" smtClean="0"/>
              <a:t>Иркутскстатом</a:t>
            </a:r>
            <a:r>
              <a:rPr lang="ru-RU" baseline="0" dirty="0" smtClean="0"/>
              <a:t> следует направлять уточненный отчет в свою вышестоящую организацию.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Численность работников считается в среднем за период с начала года, а не на первое число следующее за отчетным периодом.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6093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Объяснения по отклонению</a:t>
            </a:r>
            <a:r>
              <a:rPr lang="ru-RU" baseline="0" dirty="0" smtClean="0"/>
              <a:t> численности работников и средней зарплаты отправляются в Росстат по каждому учреждению.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320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8526" y="3487831"/>
            <a:ext cx="7678893" cy="156966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spc="-50" dirty="0"/>
              <a:t>О численности и оплате труда работников организаций </a:t>
            </a:r>
            <a:r>
              <a:rPr lang="en-US" sz="3200" spc="-50" dirty="0" smtClean="0"/>
              <a:t/>
            </a:r>
            <a:br>
              <a:rPr lang="en-US" sz="3200" spc="-50" dirty="0" smtClean="0"/>
            </a:br>
            <a:r>
              <a:rPr lang="ru-RU" sz="3200" spc="-50" dirty="0" smtClean="0"/>
              <a:t>социальной </a:t>
            </a:r>
            <a:r>
              <a:rPr lang="ru-RU" sz="3200" spc="-50" dirty="0"/>
              <a:t>сферы и науки  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3479" y="5608937"/>
            <a:ext cx="6198781" cy="1304460"/>
          </a:xfrm>
        </p:spPr>
        <p:txBody>
          <a:bodyPr/>
          <a:lstStyle/>
          <a:p>
            <a:r>
              <a:rPr lang="ru-RU" spc="-50" dirty="0" smtClean="0"/>
              <a:t>Правила </a:t>
            </a:r>
            <a:r>
              <a:rPr lang="ru-RU" spc="-50" dirty="0"/>
              <a:t>и особенности </a:t>
            </a:r>
            <a:r>
              <a:rPr lang="ru-RU" spc="-50" dirty="0" smtClean="0"/>
              <a:t>заполнения</a:t>
            </a:r>
            <a:r>
              <a:rPr lang="en-US" spc="-50" dirty="0" smtClean="0"/>
              <a:t> </a:t>
            </a:r>
            <a:r>
              <a:rPr lang="ru-RU" spc="-50" dirty="0" err="1" smtClean="0"/>
              <a:t>ф</a:t>
            </a:r>
            <a:r>
              <a:rPr lang="ru-RU" spc="-50" dirty="0" err="1"/>
              <a:t>.№</a:t>
            </a:r>
            <a:r>
              <a:rPr lang="ru-RU" spc="-50" dirty="0" err="1" smtClean="0"/>
              <a:t>ЗП</a:t>
            </a:r>
            <a:endParaRPr lang="en-US" sz="3600" spc="-50" dirty="0"/>
          </a:p>
          <a:p>
            <a:endParaRPr lang="ru-RU" dirty="0"/>
          </a:p>
        </p:txBody>
      </p:sp>
      <p:pic>
        <p:nvPicPr>
          <p:cNvPr id="9" name="Рисунок 4" descr="Герб Иркут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19" y="183359"/>
            <a:ext cx="663358" cy="82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646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855" t="6759" r="6559" b="4216"/>
          <a:stretch/>
        </p:blipFill>
        <p:spPr bwMode="auto">
          <a:xfrm>
            <a:off x="308645" y="46311"/>
            <a:ext cx="1004249" cy="7070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92375272"/>
              </p:ext>
            </p:extLst>
          </p:nvPr>
        </p:nvGraphicFramePr>
        <p:xfrm>
          <a:off x="645463" y="1106913"/>
          <a:ext cx="11045794" cy="533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9290" y="194569"/>
            <a:ext cx="694741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ОРГАНИЗАЦИЙ, </a:t>
            </a:r>
          </a:p>
          <a:p>
            <a:pPr marR="0" lvl="0" indent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УКАЗАННЫХ В ИТОГОВЫХ ТАБЛИЦАХ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0769" y="1256942"/>
            <a:ext cx="10749860" cy="2131353"/>
          </a:xfrm>
          <a:prstGeom prst="rect">
            <a:avLst/>
          </a:prstGeom>
          <a:solidFill>
            <a:srgbClr val="F8F7F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fontAlgn="base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Итоговые таблицы в разрезе муниципальных образований Росстат предоставляет в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Иркутскстат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на 35 рабочий день после отчетного периода. Таблицы с учетом конфиденциальности размещаются на нашем сайте и рассылаются главам МО.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 fontAlgn="base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rgbClr val="C00000"/>
                </a:solidFill>
              </a:rPr>
              <a:t>Обращаю </a:t>
            </a:r>
            <a:r>
              <a:rPr lang="ru-RU" sz="1600" dirty="0">
                <a:solidFill>
                  <a:srgbClr val="C00000"/>
                </a:solidFill>
              </a:rPr>
              <a:t>ваше внимание, что в таблицах указано не количество организаций, например дошкольного образования или общего, а </a:t>
            </a:r>
            <a:r>
              <a:rPr lang="ru-RU" sz="1600" u="sng" dirty="0">
                <a:solidFill>
                  <a:srgbClr val="C00000"/>
                </a:solidFill>
              </a:rPr>
              <a:t>количество учреждений</a:t>
            </a:r>
            <a:r>
              <a:rPr lang="ru-RU" sz="1600" dirty="0">
                <a:solidFill>
                  <a:srgbClr val="C00000"/>
                </a:solidFill>
              </a:rPr>
              <a:t>, заполнивших строку с данной </a:t>
            </a:r>
            <a:r>
              <a:rPr lang="ru-RU" sz="1600" dirty="0" smtClean="0">
                <a:solidFill>
                  <a:srgbClr val="C00000"/>
                </a:solidFill>
              </a:rPr>
              <a:t>категорией. </a:t>
            </a:r>
            <a:r>
              <a:rPr lang="ru-RU" sz="1600" dirty="0">
                <a:solidFill>
                  <a:srgbClr val="C00000"/>
                </a:solidFill>
              </a:rPr>
              <a:t>Например, </a:t>
            </a:r>
            <a:r>
              <a:rPr lang="ru-RU" sz="1600" dirty="0" smtClean="0">
                <a:solidFill>
                  <a:srgbClr val="C00000"/>
                </a:solidFill>
              </a:rPr>
              <a:t>школа–детский </a:t>
            </a:r>
            <a:r>
              <a:rPr lang="ru-RU" sz="1600" dirty="0">
                <a:solidFill>
                  <a:srgbClr val="C00000"/>
                </a:solidFill>
              </a:rPr>
              <a:t>сад будет отражена в двух </a:t>
            </a:r>
            <a:r>
              <a:rPr lang="ru-RU" sz="1600" dirty="0" smtClean="0">
                <a:solidFill>
                  <a:srgbClr val="C00000"/>
                </a:solidFill>
              </a:rPr>
              <a:t>категориях: </a:t>
            </a:r>
            <a:r>
              <a:rPr lang="ru-RU" sz="1600" dirty="0">
                <a:solidFill>
                  <a:srgbClr val="C00000"/>
                </a:solidFill>
              </a:rPr>
              <a:t>педагоги, реализующие дошкольное </a:t>
            </a:r>
            <a:r>
              <a:rPr lang="ru-RU" sz="1600" dirty="0" smtClean="0">
                <a:solidFill>
                  <a:srgbClr val="C00000"/>
                </a:solidFill>
              </a:rPr>
              <a:t>образование, и педагоги, реализующие </a:t>
            </a:r>
            <a:r>
              <a:rPr lang="ru-RU" sz="1600" dirty="0">
                <a:solidFill>
                  <a:srgbClr val="C00000"/>
                </a:solidFill>
              </a:rPr>
              <a:t>школьное образование!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6793269"/>
              </p:ext>
            </p:extLst>
          </p:nvPr>
        </p:nvGraphicFramePr>
        <p:xfrm>
          <a:off x="759171" y="3450768"/>
          <a:ext cx="10831284" cy="2941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3836"/>
                <a:gridCol w="1488295"/>
                <a:gridCol w="2223611"/>
                <a:gridCol w="696685"/>
                <a:gridCol w="892629"/>
                <a:gridCol w="1839094"/>
                <a:gridCol w="1187134"/>
              </a:tblGrid>
              <a:tr h="143347">
                <a:tc gridSpan="7"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Для служебного пользования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586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Средняя заработная плата педагогических работников образовательных организаций общего образования 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государственной </a:t>
                      </a:r>
                      <a:r>
                        <a:rPr lang="ru-RU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и муниципальной форм собственности по субъектам Российской Федерации 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ru-RU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январь - сентябрь 2021 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года</a:t>
                      </a:r>
                      <a:r>
                        <a:rPr lang="ru-RU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63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Субъект РФ: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6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4B4B4B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Иркутская область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74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Оценка среднемесячной начисленной заработной платы наемных работников в организациях, у индивидуальных предпринимателей и физических лиц за январь - сентябрь 2021 </a:t>
                      </a:r>
                      <a:r>
                        <a:rPr lang="ru-RU" sz="10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года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4B4B4B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44 942.0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9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Средняя заработная плата, рублей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Отношение  средней заработной платы по категории к оценке среднемесячной начисленной заработной платы наемных работников в организациях, у индивидуальных предпринимателей и физических лиц, %  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Количество организаций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в том числе по формам собственности организаций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федеральная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субъектов Российской Федерации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муниципальная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9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Иркутская область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44 007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97.9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879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47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830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5847" marR="5847" marT="5847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638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*Без учета выплат за классное руководство (5000 рублей).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847" marR="5847" marT="5847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5712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9187" y="1628800"/>
            <a:ext cx="12002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 ВНИМАНИЕ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855" t="6759" r="6559" b="4216"/>
          <a:stretch/>
        </p:blipFill>
        <p:spPr bwMode="auto">
          <a:xfrm>
            <a:off x="11033556" y="443680"/>
            <a:ext cx="1020551" cy="7070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83" t="34855" r="22179" b="32179"/>
          <a:stretch/>
        </p:blipFill>
        <p:spPr bwMode="auto">
          <a:xfrm>
            <a:off x="1147589" y="2394857"/>
            <a:ext cx="9867741" cy="307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695" y="224852"/>
            <a:ext cx="1158941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№3П-ОБРАЗОВАНИЯ 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Росстата об утверждении формы от 24.07.2020 №412)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6855" t="6759" r="6559" b="4216"/>
          <a:stretch/>
        </p:blipFill>
        <p:spPr bwMode="auto">
          <a:xfrm>
            <a:off x="321465" y="7019"/>
            <a:ext cx="1004249" cy="7070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04" t="47702" r="24582" b="28844"/>
          <a:stretch/>
        </p:blipFill>
        <p:spPr bwMode="auto">
          <a:xfrm>
            <a:off x="381663" y="4688474"/>
            <a:ext cx="10953087" cy="2169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1663" y="1162207"/>
            <a:ext cx="10953086" cy="1061829"/>
          </a:xfrm>
          <a:prstGeom prst="rect">
            <a:avLst/>
          </a:prstGeom>
          <a:solidFill>
            <a:srgbClr val="E9EFF7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80000" lvl="0" algn="ctr" eaLnBrk="0" fontAlgn="base" hangingPunct="0">
              <a:lnSpc>
                <a:spcPct val="150000"/>
              </a:lnSpc>
            </a:pPr>
            <a:r>
              <a:rPr lang="ru-RU" sz="1400" b="1" u="sng" dirty="0" smtClean="0">
                <a:solidFill>
                  <a:srgbClr val="C00000"/>
                </a:solidFill>
              </a:rPr>
              <a:t>ОБЯЗАТЕЛЬНА ДЛЯ ЗАПОЛНЕНИЯ АДРЕСНАЯ ЧАСТЬ ОТЧЕТА</a:t>
            </a:r>
            <a:r>
              <a:rPr lang="ru-RU" sz="1400" b="1" dirty="0" smtClean="0">
                <a:solidFill>
                  <a:srgbClr val="C00000"/>
                </a:solidFill>
              </a:rPr>
              <a:t>. </a:t>
            </a:r>
          </a:p>
          <a:p>
            <a:pPr marL="180000" lvl="0" algn="ctr" eaLnBrk="0" fontAlgn="base" hangingPunct="0">
              <a:lnSpc>
                <a:spcPct val="1500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Необходимо правильно указывать код </a:t>
            </a:r>
            <a:r>
              <a:rPr lang="ru-RU" sz="1400" b="1" dirty="0">
                <a:solidFill>
                  <a:srgbClr val="C00000"/>
                </a:solidFill>
              </a:rPr>
              <a:t>ОКПО, </a:t>
            </a:r>
            <a:r>
              <a:rPr lang="ru-RU" sz="1400" b="1" dirty="0" smtClean="0">
                <a:solidFill>
                  <a:srgbClr val="C00000"/>
                </a:solidFill>
              </a:rPr>
              <a:t>тип организации, </a:t>
            </a:r>
          </a:p>
          <a:p>
            <a:pPr marL="180000" lvl="0" algn="ctr" eaLnBrk="0" fontAlgn="base" hangingPunct="0">
              <a:lnSpc>
                <a:spcPct val="1500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действующий </a:t>
            </a:r>
            <a:r>
              <a:rPr lang="ru-RU" sz="1400" b="1" dirty="0">
                <a:solidFill>
                  <a:srgbClr val="C00000"/>
                </a:solidFill>
              </a:rPr>
              <a:t>номер </a:t>
            </a:r>
            <a:r>
              <a:rPr lang="ru-RU" sz="1400" b="1" dirty="0" smtClean="0">
                <a:solidFill>
                  <a:srgbClr val="C00000"/>
                </a:solidFill>
              </a:rPr>
              <a:t>телефона и адрес электронной </a:t>
            </a:r>
            <a:r>
              <a:rPr lang="ru-RU" sz="1400" b="1" dirty="0" smtClean="0">
                <a:solidFill>
                  <a:srgbClr val="C00000"/>
                </a:solidFill>
              </a:rPr>
              <a:t>почты</a:t>
            </a:r>
            <a:endParaRPr 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67553" y="522514"/>
            <a:ext cx="6605143" cy="5929426"/>
          </a:xfrm>
          <a:prstGeom prst="rect">
            <a:avLst/>
          </a:prstGeom>
          <a:solidFill>
            <a:srgbClr val="E9EF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323226" y="645194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7048" y="113536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Если у юридического лица имеются обособленные подразделения  и они находятся на территории одного муниципального образования, то данные заполняются в целом по юридическому лицу, включая эти подразделения</a:t>
            </a:r>
            <a:endParaRPr lang="ru-RU" sz="1400" dirty="0" smtClean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7553" y="618738"/>
            <a:ext cx="4482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Обособленные подразделения </a:t>
            </a:r>
            <a:endParaRPr lang="ru-RU" b="1" dirty="0" smtClean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89810" y="522514"/>
            <a:ext cx="3887443" cy="20195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851702" y="1337721"/>
            <a:ext cx="1063113" cy="400110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Юридическое</a:t>
            </a:r>
            <a:endParaRPr lang="en-US" sz="1000" b="1" dirty="0">
              <a:solidFill>
                <a:srgbClr val="334286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ru-RU" sz="1000" b="1" dirty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лицо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17037" y="916684"/>
            <a:ext cx="1197318" cy="400110"/>
          </a:xfrm>
          <a:prstGeom prst="rect">
            <a:avLst/>
          </a:prstGeom>
          <a:ln>
            <a:solidFill>
              <a:srgbClr val="33428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000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Обособленное подразделение </a:t>
            </a:r>
            <a:endParaRPr lang="ru-RU" sz="1000" dirty="0" smtClean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09937" y="1412365"/>
            <a:ext cx="1192496" cy="400110"/>
          </a:xfrm>
          <a:prstGeom prst="rect">
            <a:avLst/>
          </a:prstGeom>
          <a:ln>
            <a:solidFill>
              <a:srgbClr val="33428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Обособленное подразделение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434372" y="767711"/>
            <a:ext cx="1718455" cy="2979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Один отчет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048" y="278837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 слиянии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необходимо (</a:t>
            </a:r>
            <a:r>
              <a:rPr lang="ru-RU" sz="1400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например, при объединении детского </a:t>
            </a:r>
            <a:r>
              <a:rPr lang="ru-RU" sz="1400" dirty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сада и школы) показывать категории как педагогических работников, так и педагогов дошкольного образования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7553" y="4538640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 реорганизации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Организация, которая в результате реорганизации «влилась» в другую, самостоятельно отчет не предоставляет. Сведения о работниках реорганизованной организации и их оплате труда отражаются в отчете правопреемника с  учетом сведений о присоединенной организации с начала </a:t>
            </a:r>
            <a:r>
              <a:rPr lang="ru-RU" sz="1400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года</a:t>
            </a:r>
            <a:endParaRPr lang="ru-RU" sz="1400" dirty="0">
              <a:solidFill>
                <a:srgbClr val="334286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8381501" y="2542105"/>
            <a:ext cx="3600000" cy="1872000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9269469" y="3715383"/>
            <a:ext cx="872963" cy="415498"/>
          </a:xfrm>
          <a:prstGeom prst="rect">
            <a:avLst/>
          </a:prstGeom>
          <a:ln>
            <a:solidFill>
              <a:srgbClr val="334286"/>
            </a:solidFill>
          </a:ln>
        </p:spPr>
        <p:txBody>
          <a:bodyPr wrap="square" anchor="ctr">
            <a:spAutoFit/>
          </a:bodyPr>
          <a:lstStyle/>
          <a:p>
            <a:pPr algn="ctr"/>
            <a:endParaRPr lang="ru-RU" sz="5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школа</a:t>
            </a:r>
            <a:endParaRPr lang="ru-RU" sz="11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255821" y="3049989"/>
            <a:ext cx="863721" cy="400110"/>
          </a:xfrm>
          <a:prstGeom prst="rect">
            <a:avLst/>
          </a:prstGeom>
          <a:ln>
            <a:solidFill>
              <a:srgbClr val="33428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детский сад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649979" y="3280821"/>
            <a:ext cx="1063112" cy="400110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Юридическое</a:t>
            </a:r>
            <a:br>
              <a:rPr lang="ru-RU" sz="1000" b="1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лицо </a:t>
            </a:r>
            <a:endParaRPr lang="ru-RU" sz="1000" b="1" dirty="0">
              <a:solidFill>
                <a:srgbClr val="334286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7727456" y="4528259"/>
            <a:ext cx="3600000" cy="19236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Левая фигурная скобка 45"/>
          <p:cNvSpPr/>
          <p:nvPr/>
        </p:nvSpPr>
        <p:spPr>
          <a:xfrm rot="10800000">
            <a:off x="10163476" y="3071473"/>
            <a:ext cx="383927" cy="974384"/>
          </a:xfrm>
          <a:prstGeom prst="leftBrace">
            <a:avLst/>
          </a:prstGeom>
          <a:ln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906036" y="5128264"/>
            <a:ext cx="1172753" cy="523220"/>
          </a:xfrm>
          <a:prstGeom prst="rect">
            <a:avLst/>
          </a:prstGeom>
          <a:ln>
            <a:solidFill>
              <a:srgbClr val="33428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Юридическое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000" dirty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лицо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723750" y="5061860"/>
            <a:ext cx="1367151" cy="55399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Правопреемник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юридического</a:t>
            </a:r>
            <a:br>
              <a:rPr lang="ru-RU" sz="1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лица</a:t>
            </a:r>
            <a:endParaRPr lang="ru-RU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V="1">
            <a:off x="9204050" y="5389874"/>
            <a:ext cx="432000" cy="0"/>
          </a:xfrm>
          <a:prstGeom prst="straightConnector1">
            <a:avLst/>
          </a:prstGeom>
          <a:ln w="9842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896194" y="1931283"/>
            <a:ext cx="1192496" cy="400110"/>
          </a:xfrm>
          <a:prstGeom prst="rect">
            <a:avLst/>
          </a:prstGeom>
          <a:ln>
            <a:solidFill>
              <a:srgbClr val="33428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Обособленное подразделение </a:t>
            </a:r>
          </a:p>
        </p:txBody>
      </p:sp>
      <p:cxnSp>
        <p:nvCxnSpPr>
          <p:cNvPr id="9" name="Прямая со стрелкой 8"/>
          <p:cNvCxnSpPr>
            <a:stCxn id="8" idx="3"/>
          </p:cNvCxnSpPr>
          <p:nvPr/>
        </p:nvCxnSpPr>
        <p:spPr>
          <a:xfrm>
            <a:off x="9014355" y="1116739"/>
            <a:ext cx="837347" cy="401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702433" y="1588234"/>
            <a:ext cx="11492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7" idx="3"/>
          </p:cNvCxnSpPr>
          <p:nvPr/>
        </p:nvCxnSpPr>
        <p:spPr>
          <a:xfrm flipV="1">
            <a:off x="9088690" y="1612420"/>
            <a:ext cx="817604" cy="518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8625" y="3003232"/>
            <a:ext cx="439133" cy="43735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2702" y="3530802"/>
            <a:ext cx="532992" cy="5830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3766" y="640406"/>
            <a:ext cx="11281559" cy="5866045"/>
          </a:xfrm>
          <a:prstGeom prst="rect">
            <a:avLst/>
          </a:prstGeom>
          <a:solidFill>
            <a:srgbClr val="E9EF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80738" y="89813"/>
            <a:ext cx="31213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2353" y="932581"/>
            <a:ext cx="4029550" cy="830997"/>
          </a:xfrm>
          <a:prstGeom prst="rect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Форма №ЗП 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итоговые строки отчета  списочного состава средней численности 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2353" y="2086305"/>
            <a:ext cx="402955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Форма №ЗП 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фонд начисленной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заработной платы работников списочного состава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36487" y="3855559"/>
            <a:ext cx="3258513" cy="1565527"/>
          </a:xfrm>
          <a:prstGeom prst="rect">
            <a:avLst/>
          </a:prstGeom>
          <a:solidFill>
            <a:srgbClr val="D9F2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Районные отделы</a:t>
            </a:r>
            <a:br>
              <a:rPr lang="ru-RU" sz="1600" b="1" dirty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образования, культуры </a:t>
            </a:r>
          </a:p>
          <a:p>
            <a:pPr algn="ctr"/>
            <a:endParaRPr lang="ru-RU" sz="1600" b="1" dirty="0">
              <a:solidFill>
                <a:srgbClr val="334286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Министерства образования, культуры, </a:t>
            </a:r>
            <a:endParaRPr lang="ru-RU" sz="1600" b="1" dirty="0" smtClean="0">
              <a:solidFill>
                <a:srgbClr val="334286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здравоохранения</a:t>
            </a:r>
            <a:endParaRPr lang="ru-RU" sz="1600" b="1" dirty="0">
              <a:solidFill>
                <a:srgbClr val="334286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50229" y="3880286"/>
            <a:ext cx="270559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Сравнение агрегированных данных с учетом конфиденциальности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5124125" y="1271776"/>
            <a:ext cx="1497725" cy="819061"/>
          </a:xfrm>
          <a:prstGeom prst="mathEqual">
            <a:avLst>
              <a:gd name="adj1" fmla="val 23520"/>
              <a:gd name="adj2" fmla="val 1154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19320" y="662177"/>
            <a:ext cx="656005" cy="6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6765450" y="932581"/>
            <a:ext cx="4029550" cy="830997"/>
          </a:xfrm>
          <a:prstGeom prst="rect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Форма П-4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итоговые строки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отчета списочного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состава средней численности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65450" y="2086305"/>
            <a:ext cx="402955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Форма П-4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фонд начисленной</a:t>
            </a:r>
            <a:b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заработной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платы работников списочного состава</a:t>
            </a:r>
            <a:endParaRPr lang="ru-RU" sz="1600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2352" y="3877366"/>
            <a:ext cx="3088019" cy="584775"/>
          </a:xfrm>
          <a:prstGeom prst="rect">
            <a:avLst/>
          </a:prstGeom>
          <a:solidFill>
            <a:srgbClr val="D9F2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Иркутскстат</a:t>
            </a:r>
            <a:endParaRPr lang="ru-RU" sz="1600" b="1" dirty="0" smtClean="0">
              <a:solidFill>
                <a:srgbClr val="334286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Форма №</a:t>
            </a:r>
            <a:r>
              <a:rPr lang="ru-RU" sz="1600" b="1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ЗП</a:t>
            </a:r>
            <a:endParaRPr lang="ru-RU" sz="16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5642" y="677491"/>
            <a:ext cx="11222181" cy="5806436"/>
          </a:xfrm>
          <a:prstGeom prst="rect">
            <a:avLst/>
          </a:prstGeom>
          <a:solidFill>
            <a:srgbClr val="E9EF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9530" y="133298"/>
            <a:ext cx="6289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ОТЧЕТЫ НЕНАДЛЕЖАЩЕГО КАЧЕСТВА</a:t>
            </a:r>
            <a:endParaRPr lang="ru-RU" sz="24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989" y="1039227"/>
            <a:ext cx="10907486" cy="2816156"/>
          </a:xfrm>
          <a:prstGeom prst="rect">
            <a:avLst/>
          </a:prstGeom>
          <a:solidFill>
            <a:srgbClr val="F8F7F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80000" lv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ru-RU" sz="1400" b="1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среднесписочная численность работников</a:t>
            </a:r>
            <a:r>
              <a:rPr lang="ru-RU" sz="1400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которая должна рассчитываться с начала года, заполняется, например, на последнее число отчетного периода;</a:t>
            </a:r>
            <a:endParaRPr lang="ru-RU" sz="1400" dirty="0" smtClean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  <a:p>
            <a:pPr marL="180000" lv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ru-RU" sz="1400" b="1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фонд внутреннего совместительства </a:t>
            </a:r>
            <a:r>
              <a:rPr lang="ru-RU" sz="1400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заполняется не всегда верно, например директор школы  совмещает учителя, фонд оплаты совместительства включали в стр.5 педагогам, а нужно руководителю;</a:t>
            </a:r>
            <a:endParaRPr lang="ru-RU" sz="1400" dirty="0" smtClean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  <a:p>
            <a:pPr marL="180000" lv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ru-RU" sz="1400" b="1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специалистов списочного состава переводят во внешние совместители</a:t>
            </a:r>
            <a:r>
              <a:rPr lang="ru-RU" sz="1400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в следующем периоде возвращают назад;</a:t>
            </a:r>
            <a:endParaRPr lang="ru-RU" sz="1400" dirty="0" smtClean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  <a:p>
            <a:pPr marL="180000" lv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при заполнении данных </a:t>
            </a:r>
            <a:r>
              <a:rPr lang="ru-RU" sz="1400" b="1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 категориям персонала </a:t>
            </a:r>
            <a:r>
              <a:rPr lang="ru-RU" sz="1400" dirty="0" smtClean="0">
                <a:solidFill>
                  <a:srgbClr val="33428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переставляются строки, а также меняются данные по численности между строками, характерно для учреждений культуры (КДЦ). </a:t>
            </a:r>
            <a:endParaRPr lang="ru-RU" sz="1400" dirty="0" smtClean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1057" y="194872"/>
            <a:ext cx="105930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РАСЧЕТА СРЕДНЕСПИСОЧНОЙ ЧИСЛЕННОСТИ </a:t>
            </a:r>
          </a:p>
          <a:p>
            <a:r>
              <a:rPr lang="ru-RU" sz="26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ОТЧЕТНЫЙ ПЕРИОД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7223918"/>
              </p:ext>
            </p:extLst>
          </p:nvPr>
        </p:nvGraphicFramePr>
        <p:xfrm>
          <a:off x="667894" y="1087424"/>
          <a:ext cx="11137239" cy="5295503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1344151"/>
                <a:gridCol w="2304256"/>
                <a:gridCol w="2016224"/>
                <a:gridCol w="5472608"/>
              </a:tblGrid>
              <a:tr h="534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4286"/>
                          </a:solidFill>
                        </a:rPr>
                        <a:t>Месяц</a:t>
                      </a:r>
                      <a:endParaRPr lang="ru-RU" sz="1400" b="1" dirty="0">
                        <a:solidFill>
                          <a:srgbClr val="334286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AC1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4286"/>
                          </a:solidFill>
                        </a:rPr>
                        <a:t>Среднесписочная численность </a:t>
                      </a:r>
                      <a:r>
                        <a:rPr lang="ru-RU" sz="1400" b="1" dirty="0" smtClean="0">
                          <a:solidFill>
                            <a:srgbClr val="334286"/>
                          </a:solidFill>
                        </a:rPr>
                        <a:t>за </a:t>
                      </a:r>
                      <a:r>
                        <a:rPr lang="ru-RU" sz="1400" b="1" dirty="0">
                          <a:solidFill>
                            <a:srgbClr val="334286"/>
                          </a:solidFill>
                        </a:rPr>
                        <a:t>месяц</a:t>
                      </a:r>
                      <a:endParaRPr lang="ru-RU" sz="1400" b="1" dirty="0">
                        <a:solidFill>
                          <a:srgbClr val="334286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AC1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4286"/>
                          </a:solidFill>
                        </a:rPr>
                        <a:t>Период</a:t>
                      </a:r>
                      <a:endParaRPr lang="ru-RU" sz="1400" b="1" dirty="0">
                        <a:solidFill>
                          <a:srgbClr val="334286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AC1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4286"/>
                          </a:solidFill>
                        </a:rPr>
                        <a:t>Расчет среднесписочной </a:t>
                      </a:r>
                      <a:r>
                        <a:rPr lang="ru-RU" sz="1400" b="1" dirty="0" smtClean="0">
                          <a:solidFill>
                            <a:srgbClr val="334286"/>
                          </a:solidFill>
                        </a:rPr>
                        <a:t>численности</a:t>
                      </a:r>
                      <a:br>
                        <a:rPr lang="ru-RU" sz="1400" b="1" dirty="0" smtClean="0">
                          <a:solidFill>
                            <a:srgbClr val="334286"/>
                          </a:solidFill>
                        </a:rPr>
                      </a:br>
                      <a:r>
                        <a:rPr lang="ru-RU" sz="1400" b="1" dirty="0" smtClean="0">
                          <a:solidFill>
                            <a:srgbClr val="334286"/>
                          </a:solidFill>
                        </a:rPr>
                        <a:t>за </a:t>
                      </a:r>
                      <a:r>
                        <a:rPr lang="ru-RU" sz="1400" b="1" dirty="0">
                          <a:solidFill>
                            <a:srgbClr val="334286"/>
                          </a:solidFill>
                        </a:rPr>
                        <a:t>период с начала года</a:t>
                      </a:r>
                      <a:endParaRPr lang="ru-RU" sz="1400" b="1" dirty="0">
                        <a:solidFill>
                          <a:srgbClr val="334286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AC1E0"/>
                    </a:solidFill>
                  </a:tcPr>
                </a:tc>
              </a:tr>
              <a:tr h="3960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306A"/>
                          </a:solidFill>
                        </a:rPr>
                        <a:t>январь</a:t>
                      </a:r>
                      <a:endParaRPr lang="ru-RU" sz="12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1306A"/>
                          </a:solidFill>
                        </a:rPr>
                        <a:t>15</a:t>
                      </a: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FF7"/>
                    </a:solidFill>
                  </a:tcPr>
                </a:tc>
              </a:tr>
              <a:tr h="2372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306A"/>
                          </a:solidFill>
                        </a:rPr>
                        <a:t>февраль</a:t>
                      </a:r>
                      <a:endParaRPr lang="ru-RU" sz="12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1306A"/>
                          </a:solidFill>
                        </a:rPr>
                        <a:t>15</a:t>
                      </a: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8735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306A"/>
                          </a:solidFill>
                        </a:rPr>
                        <a:t>март</a:t>
                      </a:r>
                      <a:endParaRPr lang="ru-RU" sz="12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1306A"/>
                          </a:solidFill>
                        </a:rPr>
                        <a:t>16</a:t>
                      </a: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rgbClr val="21306A"/>
                          </a:solidFill>
                        </a:rPr>
                        <a:t> Январь-март</a:t>
                      </a: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kern="1200" dirty="0" smtClean="0">
                          <a:solidFill>
                            <a:srgbClr val="21306A"/>
                          </a:solidFill>
                        </a:rPr>
                        <a:t>15+15+16=46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kern="1200" dirty="0" smtClean="0">
                          <a:solidFill>
                            <a:srgbClr val="21306A"/>
                          </a:solidFill>
                        </a:rPr>
                        <a:t>46/3=</a:t>
                      </a:r>
                      <a:r>
                        <a:rPr lang="ru-RU" sz="1400" b="1" kern="1200" dirty="0" smtClean="0">
                          <a:solidFill>
                            <a:srgbClr val="21306A"/>
                          </a:solidFill>
                        </a:rPr>
                        <a:t>15,3</a:t>
                      </a:r>
                      <a:endParaRPr lang="ru-RU" sz="1400" b="1" dirty="0">
                        <a:solidFill>
                          <a:srgbClr val="21306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FF7"/>
                    </a:solidFill>
                  </a:tcPr>
                </a:tc>
              </a:tr>
              <a:tr h="2783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306A"/>
                          </a:solidFill>
                        </a:rPr>
                        <a:t>апрель</a:t>
                      </a:r>
                      <a:endParaRPr lang="ru-RU" sz="12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1306A"/>
                          </a:solidFill>
                        </a:rPr>
                        <a:t>16</a:t>
                      </a: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960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306A"/>
                          </a:solidFill>
                        </a:rPr>
                        <a:t>май</a:t>
                      </a:r>
                      <a:endParaRPr lang="ru-RU" sz="12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1306A"/>
                          </a:solidFill>
                        </a:rPr>
                        <a:t>16</a:t>
                      </a: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FF7"/>
                    </a:solidFill>
                  </a:tcPr>
                </a:tc>
              </a:tr>
              <a:tr h="30925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306A"/>
                          </a:solidFill>
                        </a:rPr>
                        <a:t>июнь</a:t>
                      </a:r>
                      <a:endParaRPr lang="ru-RU" sz="12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1306A"/>
                          </a:solidFill>
                        </a:rPr>
                        <a:t>15</a:t>
                      </a: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21306A"/>
                          </a:solidFill>
                        </a:rPr>
                        <a:t>Январь-июнь</a:t>
                      </a: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1306A"/>
                          </a:solidFill>
                        </a:rPr>
                        <a:t>15+15+16+16+16+15=93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1306A"/>
                          </a:solidFill>
                        </a:rPr>
                        <a:t>93/6=</a:t>
                      </a:r>
                      <a:r>
                        <a:rPr lang="ru-RU" sz="1400" b="1" dirty="0" smtClean="0">
                          <a:solidFill>
                            <a:srgbClr val="21306A"/>
                          </a:solidFill>
                        </a:rPr>
                        <a:t>15,5</a:t>
                      </a:r>
                      <a:endParaRPr lang="ru-RU" sz="1400" b="1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555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306A"/>
                          </a:solidFill>
                        </a:rPr>
                        <a:t>июль</a:t>
                      </a:r>
                      <a:endParaRPr lang="ru-RU" sz="12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1306A"/>
                          </a:solidFill>
                        </a:rPr>
                        <a:t>15</a:t>
                      </a:r>
                      <a:endParaRPr lang="ru-RU" sz="140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FF7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306A"/>
                          </a:solidFill>
                        </a:rPr>
                        <a:t>август</a:t>
                      </a:r>
                      <a:endParaRPr lang="ru-RU" sz="12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1306A"/>
                          </a:solidFill>
                        </a:rPr>
                        <a:t>15</a:t>
                      </a: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8535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306A"/>
                          </a:solidFill>
                        </a:rPr>
                        <a:t>сентябрь</a:t>
                      </a:r>
                      <a:endParaRPr lang="ru-RU" sz="12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1306A"/>
                          </a:solidFill>
                        </a:rPr>
                        <a:t>15</a:t>
                      </a: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rgbClr val="21306A"/>
                          </a:solidFill>
                        </a:rPr>
                        <a:t>Январь-сентябрь</a:t>
                      </a: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1306A"/>
                          </a:solidFill>
                        </a:rPr>
                        <a:t>15+15+16+16+16+15+15+15+15=138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21306A"/>
                          </a:solidFill>
                        </a:rPr>
                        <a:t>138/9=</a:t>
                      </a:r>
                      <a:r>
                        <a:rPr lang="ru-RU" sz="1400" b="1" dirty="0" smtClean="0">
                          <a:solidFill>
                            <a:srgbClr val="21306A"/>
                          </a:solidFill>
                        </a:rPr>
                        <a:t>15,3</a:t>
                      </a:r>
                      <a:endParaRPr lang="ru-RU" sz="1400" b="1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FF7"/>
                    </a:solidFill>
                  </a:tcPr>
                </a:tc>
              </a:tr>
              <a:tr h="2571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306A"/>
                          </a:solidFill>
                        </a:rPr>
                        <a:t>октябрь</a:t>
                      </a:r>
                      <a:endParaRPr lang="ru-RU" sz="12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1306A"/>
                          </a:solidFill>
                        </a:rPr>
                        <a:t>10</a:t>
                      </a: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124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306A"/>
                          </a:solidFill>
                        </a:rPr>
                        <a:t>ноябрь</a:t>
                      </a:r>
                      <a:endParaRPr lang="ru-RU" sz="12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1306A"/>
                          </a:solidFill>
                        </a:rPr>
                        <a:t>10</a:t>
                      </a: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FF7"/>
                    </a:solidFill>
                  </a:tcPr>
                </a:tc>
              </a:tr>
              <a:tr h="3960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1306A"/>
                          </a:solidFill>
                        </a:rPr>
                        <a:t>декабрь</a:t>
                      </a:r>
                      <a:endParaRPr lang="ru-RU" sz="12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1306A"/>
                          </a:solidFill>
                        </a:rPr>
                        <a:t>10</a:t>
                      </a: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rgbClr val="21306A"/>
                          </a:solidFill>
                        </a:rPr>
                        <a:t>Январь-декабрь</a:t>
                      </a:r>
                      <a:endParaRPr lang="ru-RU" sz="1400" dirty="0">
                        <a:solidFill>
                          <a:srgbClr val="21306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B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21306A"/>
                          </a:solidFill>
                        </a:rPr>
                        <a:t>15+15+16+16+16+15+15+15+15+10+10+10=168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21306A"/>
                          </a:solidFill>
                        </a:rPr>
                        <a:t>168/12=</a:t>
                      </a:r>
                      <a:r>
                        <a:rPr lang="ru-RU" sz="1400" b="1" kern="1200" dirty="0" smtClean="0">
                          <a:solidFill>
                            <a:srgbClr val="21306A"/>
                          </a:solidFill>
                        </a:rPr>
                        <a:t>14</a:t>
                      </a:r>
                      <a:endParaRPr lang="ru-RU" sz="1400" b="1" kern="1200" dirty="0">
                        <a:solidFill>
                          <a:srgbClr val="21306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AC1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855" t="6759" r="6559" b="4216"/>
          <a:stretch/>
        </p:blipFill>
        <p:spPr bwMode="auto">
          <a:xfrm>
            <a:off x="380961" y="0"/>
            <a:ext cx="1004249" cy="7070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4382" y="1406087"/>
            <a:ext cx="11673443" cy="5088726"/>
          </a:xfrm>
          <a:prstGeom prst="rect">
            <a:avLst/>
          </a:prstGeom>
          <a:solidFill>
            <a:srgbClr val="E9EF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9120" y="194872"/>
            <a:ext cx="10443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ОТРАЖЕНИЕ В СРЕДНЕСПИСОЧНОЙ ЧИСЛЕННОСТИ РАБОТНИКОВ КАК ЦЕЛЫХ ЕДИНИЦ ИЛИ ПРОПОРЦИОНАЛЬНО ОТРАБОТАННОМУ ВРЕМЕНИ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467289" y="2195192"/>
            <a:ext cx="11365593" cy="1972071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8BABD5"/>
            </a:solidFill>
          </a:ln>
          <a:effectLst/>
        </p:spPr>
        <p:txBody>
          <a:bodyPr wrap="square" lIns="0" tIns="0" rIns="0" bIns="0" rtlCol="0"/>
          <a:lstStyle/>
          <a:p>
            <a:pPr marL="228600" indent="-228600">
              <a:buAutoNum type="arabicPeriod"/>
            </a:pPr>
            <a:endParaRPr lang="ru-RU" sz="1200" dirty="0" smtClean="0"/>
          </a:p>
          <a:p>
            <a:pPr marL="179388" lvl="0">
              <a:lnSpc>
                <a:spcPts val="2100"/>
              </a:lnSpc>
              <a:spcAft>
                <a:spcPts val="600"/>
              </a:spcAft>
            </a:pPr>
            <a:r>
              <a:rPr lang="ru-RU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400" b="1" dirty="0" smtClean="0">
                <a:solidFill>
                  <a:srgbClr val="21306A"/>
                </a:solidFill>
                <a:latin typeface="Arial" pitchFamily="34" charset="0"/>
                <a:cs typeface="Arial" pitchFamily="34" charset="0"/>
              </a:rPr>
              <a:t>работники, принятые на одну ставку</a:t>
            </a:r>
            <a:r>
              <a:rPr lang="ru-RU" sz="1400" dirty="0" smtClean="0">
                <a:solidFill>
                  <a:srgbClr val="21306A"/>
                </a:solidFill>
                <a:latin typeface="Arial" pitchFamily="34" charset="0"/>
                <a:cs typeface="Arial" pitchFamily="34" charset="0"/>
              </a:rPr>
              <a:t>, но получающие в одной организации две, полторы или менее одной ставки;</a:t>
            </a:r>
          </a:p>
          <a:p>
            <a:pPr marL="179388" lvl="0">
              <a:lnSpc>
                <a:spcPts val="2100"/>
              </a:lnSpc>
              <a:spcAft>
                <a:spcPts val="600"/>
              </a:spcAft>
            </a:pPr>
            <a:r>
              <a:rPr lang="ru-RU" sz="1400" dirty="0" smtClean="0">
                <a:solidFill>
                  <a:srgbClr val="21306A"/>
                </a:solidFill>
                <a:latin typeface="Arial" pitchFamily="34" charset="0"/>
                <a:cs typeface="Arial" pitchFamily="34" charset="0"/>
              </a:rPr>
              <a:t>2. находящиеся в отпуске и на больничном (</a:t>
            </a:r>
            <a:r>
              <a:rPr lang="ru-RU" sz="1400" b="1" dirty="0" smtClean="0">
                <a:solidFill>
                  <a:srgbClr val="21306A"/>
                </a:solidFill>
                <a:latin typeface="Arial" pitchFamily="34" charset="0"/>
                <a:cs typeface="Arial" pitchFamily="34" charset="0"/>
              </a:rPr>
              <a:t>принятые на одну ставку)</a:t>
            </a:r>
            <a:r>
              <a:rPr lang="ru-RU" sz="1400" dirty="0" smtClean="0">
                <a:solidFill>
                  <a:srgbClr val="21306A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79388" lvl="0">
              <a:lnSpc>
                <a:spcPts val="2100"/>
              </a:lnSpc>
              <a:spcAft>
                <a:spcPts val="600"/>
              </a:spcAft>
            </a:pPr>
            <a:r>
              <a:rPr lang="ru-RU" sz="1400" dirty="0" smtClean="0">
                <a:solidFill>
                  <a:srgbClr val="21306A"/>
                </a:solidFill>
                <a:latin typeface="Arial" pitchFamily="34" charset="0"/>
                <a:cs typeface="Arial" pitchFamily="34" charset="0"/>
              </a:rPr>
              <a:t>3. состоящие в списочном составе организации и выполняющие работы на условиях внутреннего совместительства (совмещения);</a:t>
            </a:r>
          </a:p>
          <a:p>
            <a:pPr marL="179388" lvl="0">
              <a:lnSpc>
                <a:spcPts val="2100"/>
              </a:lnSpc>
              <a:spcAft>
                <a:spcPts val="600"/>
              </a:spcAft>
            </a:pPr>
            <a:r>
              <a:rPr lang="ru-RU" sz="1400" dirty="0" smtClean="0">
                <a:solidFill>
                  <a:srgbClr val="21306A"/>
                </a:solidFill>
                <a:latin typeface="Arial" pitchFamily="34" charset="0"/>
                <a:cs typeface="Arial" pitchFamily="34" charset="0"/>
              </a:rPr>
              <a:t>4. лица, работавшие неполное рабочее время по инициативе работодателя;</a:t>
            </a:r>
          </a:p>
          <a:p>
            <a:pPr marL="179388" lvl="0">
              <a:lnSpc>
                <a:spcPts val="2100"/>
              </a:lnSpc>
              <a:spcAft>
                <a:spcPts val="600"/>
              </a:spcAft>
            </a:pPr>
            <a:r>
              <a:rPr lang="ru-RU" sz="1400" dirty="0" smtClean="0">
                <a:solidFill>
                  <a:srgbClr val="21306A"/>
                </a:solidFill>
                <a:latin typeface="Arial" pitchFamily="34" charset="0"/>
                <a:cs typeface="Arial" pitchFamily="34" charset="0"/>
              </a:rPr>
              <a:t>5. работники, которым законодательно установлена сокращенная продолжительность рабочего времени, включая инвалидов.</a:t>
            </a:r>
          </a:p>
          <a:p>
            <a:pPr marL="180000" defTabSz="903288">
              <a:spcAft>
                <a:spcPts val="300"/>
              </a:spcAft>
              <a:tabLst>
                <a:tab pos="10402888" algn="l"/>
              </a:tabLst>
            </a:pP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3185" y="1749147"/>
            <a:ext cx="11365593" cy="452828"/>
          </a:xfrm>
          <a:prstGeom prst="rect">
            <a:avLst/>
          </a:prstGeom>
          <a:solidFill>
            <a:schemeClr val="bg1"/>
          </a:solidFill>
          <a:ln w="38100">
            <a:solidFill>
              <a:srgbClr val="8BABD5"/>
            </a:solidFill>
          </a:ln>
          <a:effectLst/>
        </p:spPr>
        <p:txBody>
          <a:bodyPr wrap="square" lIns="0" tIns="0" rIns="0" bIns="0" rtlCol="0"/>
          <a:lstStyle/>
          <a:p>
            <a:pPr algn="ctr"/>
            <a:endParaRPr lang="ru-RU" sz="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Учитываются как целые единицы: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B703A35D-1DAC-D540-BB2F-E6A01F121968}"/>
              </a:ext>
            </a:extLst>
          </p:cNvPr>
          <p:cNvSpPr/>
          <p:nvPr/>
        </p:nvSpPr>
        <p:spPr>
          <a:xfrm>
            <a:off x="446654" y="4847440"/>
            <a:ext cx="11365593" cy="1238563"/>
          </a:xfrm>
          <a:custGeom>
            <a:avLst/>
            <a:gdLst/>
            <a:ahLst/>
            <a:cxnLst/>
            <a:rect l="l" t="t" r="r" b="b"/>
            <a:pathLst>
              <a:path w="4807584" h="593089">
                <a:moveTo>
                  <a:pt x="4807331" y="592721"/>
                </a:moveTo>
                <a:lnTo>
                  <a:pt x="0" y="592721"/>
                </a:lnTo>
                <a:lnTo>
                  <a:pt x="0" y="0"/>
                </a:lnTo>
                <a:lnTo>
                  <a:pt x="4807331" y="0"/>
                </a:lnTo>
                <a:lnTo>
                  <a:pt x="4807331" y="592721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8BABD5"/>
            </a:solidFill>
          </a:ln>
          <a:effectLst/>
        </p:spPr>
        <p:txBody>
          <a:bodyPr wrap="square" lIns="0" tIns="0" rIns="0" bIns="0" rtlCol="0"/>
          <a:lstStyle/>
          <a:p>
            <a:pPr marL="179388">
              <a:buAutoNum type="arabicPeriod"/>
            </a:pPr>
            <a:endParaRPr lang="ru-RU" sz="1200" dirty="0" smtClean="0"/>
          </a:p>
          <a:p>
            <a:pPr marL="179388" lvl="0" algn="just">
              <a:lnSpc>
                <a:spcPts val="2100"/>
              </a:lnSpc>
              <a:spcAft>
                <a:spcPts val="600"/>
              </a:spcAft>
            </a:pPr>
            <a:r>
              <a:rPr lang="ru-RU" sz="1400" dirty="0" smtClean="0">
                <a:solidFill>
                  <a:srgbClr val="21306A"/>
                </a:solidFill>
                <a:latin typeface="Arial" pitchFamily="34" charset="0"/>
                <a:cs typeface="Arial" pitchFamily="34" charset="0"/>
              </a:rPr>
              <a:t>1. работники, оформленные на неполную ставку;</a:t>
            </a:r>
          </a:p>
          <a:p>
            <a:pPr marL="179388" lvl="0" algn="just">
              <a:lnSpc>
                <a:spcPts val="2100"/>
              </a:lnSpc>
              <a:spcAft>
                <a:spcPts val="600"/>
              </a:spcAft>
            </a:pPr>
            <a:r>
              <a:rPr lang="ru-RU" sz="1400" dirty="0" smtClean="0">
                <a:solidFill>
                  <a:srgbClr val="21306A"/>
                </a:solidFill>
                <a:latin typeface="Arial" pitchFamily="34" charset="0"/>
                <a:cs typeface="Arial" pitchFamily="34" charset="0"/>
              </a:rPr>
              <a:t>2. лица работавшие неполное рабочее время в соответствии с трудовым договором, штатным расписанием или переведенные</a:t>
            </a:r>
            <a:br>
              <a:rPr lang="ru-RU" sz="1400" dirty="0" smtClean="0">
                <a:solidFill>
                  <a:srgbClr val="21306A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21306A"/>
                </a:solidFill>
                <a:latin typeface="Arial" pitchFamily="34" charset="0"/>
                <a:cs typeface="Arial" pitchFamily="34" charset="0"/>
              </a:rPr>
              <a:t>с письменного согласия работника на работу на неполное рабочее время.</a:t>
            </a:r>
          </a:p>
          <a:p>
            <a:pPr marL="180000" defTabSz="903288">
              <a:spcAft>
                <a:spcPts val="300"/>
              </a:spcAft>
              <a:tabLst>
                <a:tab pos="10402888" algn="l"/>
              </a:tabLst>
            </a:pP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3539" y="4379623"/>
            <a:ext cx="11365593" cy="452828"/>
          </a:xfrm>
          <a:prstGeom prst="rect">
            <a:avLst/>
          </a:prstGeom>
          <a:solidFill>
            <a:schemeClr val="bg1"/>
          </a:solidFill>
          <a:ln w="38100">
            <a:solidFill>
              <a:srgbClr val="8BABD5"/>
            </a:solidFill>
          </a:ln>
          <a:effectLst/>
        </p:spPr>
        <p:txBody>
          <a:bodyPr wrap="square" lIns="0" tIns="0" rIns="0" bIns="0" rtlCol="0"/>
          <a:lstStyle/>
          <a:p>
            <a:pPr algn="ctr"/>
            <a:endParaRPr lang="ru-RU" sz="800" b="1" dirty="0" smtClean="0">
              <a:solidFill>
                <a:srgbClr val="C00000"/>
              </a:solidFill>
            </a:endParaRPr>
          </a:p>
          <a:p>
            <a:pPr algn="ctr">
              <a:lnSpc>
                <a:spcPts val="21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Учитываются пропорционально отработанному времени: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4382" y="902525"/>
            <a:ext cx="11673443" cy="5581402"/>
          </a:xfrm>
          <a:prstGeom prst="rect">
            <a:avLst/>
          </a:prstGeom>
          <a:solidFill>
            <a:srgbClr val="E9EF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44857" y="214629"/>
            <a:ext cx="7513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34290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КОНТРОЛИ, ТРЕБУЮЩИЕ ОБЪЯСНЕНИЯ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360" y="548680"/>
            <a:ext cx="1160652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100"/>
              </a:lnSpc>
            </a:pPr>
            <a:endParaRPr lang="ru-RU" sz="1600" b="1" u="sng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100"/>
              </a:lnSpc>
            </a:pPr>
            <a:endParaRPr lang="ru-RU" sz="1600" b="1" u="sng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100"/>
              </a:lnSpc>
            </a:pPr>
            <a:r>
              <a:rPr lang="ru-RU" sz="1600" b="1" u="sng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Отклонение по численности</a:t>
            </a:r>
          </a:p>
          <a:p>
            <a:pPr algn="just">
              <a:lnSpc>
                <a:spcPts val="2100"/>
              </a:lnSpc>
            </a:pPr>
            <a:r>
              <a:rPr lang="ru-RU" sz="1600" dirty="0" smtClean="0">
                <a:solidFill>
                  <a:srgbClr val="334286"/>
                </a:solidFill>
              </a:rPr>
              <a:t>-</a:t>
            </a:r>
            <a:r>
              <a:rPr lang="ru-RU" sz="1600" b="1" dirty="0" smtClean="0">
                <a:solidFill>
                  <a:srgbClr val="C00000"/>
                </a:solidFill>
              </a:rPr>
              <a:t>отклонение значения в гр.1 </a:t>
            </a:r>
            <a:r>
              <a:rPr lang="ru-RU" sz="1600" dirty="0" smtClean="0">
                <a:solidFill>
                  <a:srgbClr val="334286"/>
                </a:solidFill>
              </a:rPr>
              <a:t>(численность) по строке (%) по сравнению с предыдущим периодом должно быть </a:t>
            </a:r>
            <a:r>
              <a:rPr lang="ru-RU" sz="1600" b="1" dirty="0" smtClean="0">
                <a:solidFill>
                  <a:srgbClr val="C00000"/>
                </a:solidFill>
              </a:rPr>
              <a:t>от -25 до 25%;</a:t>
            </a:r>
          </a:p>
          <a:p>
            <a:pPr algn="just">
              <a:lnSpc>
                <a:spcPts val="2100"/>
              </a:lnSpc>
            </a:pPr>
            <a:r>
              <a:rPr lang="ru-RU" sz="1600" dirty="0" smtClean="0">
                <a:solidFill>
                  <a:srgbClr val="334286"/>
                </a:solidFill>
              </a:rPr>
              <a:t>Например</a:t>
            </a:r>
            <a:r>
              <a:rPr lang="en-US" sz="1600" dirty="0">
                <a:solidFill>
                  <a:srgbClr val="334286"/>
                </a:solidFill>
              </a:rPr>
              <a:t>,</a:t>
            </a:r>
            <a:r>
              <a:rPr lang="ru-RU" sz="1600" dirty="0" smtClean="0">
                <a:solidFill>
                  <a:srgbClr val="334286"/>
                </a:solidFill>
              </a:rPr>
              <a:t> численность педагогов в 3 квартале 15 человек, а во 2-м было 11 человек</a:t>
            </a:r>
            <a:r>
              <a:rPr lang="ru-RU" sz="1600" dirty="0">
                <a:solidFill>
                  <a:srgbClr val="334286"/>
                </a:solidFill>
              </a:rPr>
              <a:t>.</a:t>
            </a:r>
            <a:r>
              <a:rPr lang="ru-RU" sz="1600" dirty="0" smtClean="0">
                <a:solidFill>
                  <a:srgbClr val="334286"/>
                </a:solidFill>
              </a:rPr>
              <a:t> Увеличение численности на </a:t>
            </a:r>
            <a:r>
              <a:rPr lang="ru-RU" sz="1600" b="1" dirty="0" smtClean="0">
                <a:solidFill>
                  <a:srgbClr val="334286"/>
                </a:solidFill>
              </a:rPr>
              <a:t>36,4%</a:t>
            </a:r>
            <a:r>
              <a:rPr lang="ru-RU" sz="1600" dirty="0" smtClean="0">
                <a:solidFill>
                  <a:srgbClr val="334286"/>
                </a:solidFill>
              </a:rPr>
              <a:t>.</a:t>
            </a:r>
          </a:p>
          <a:p>
            <a:pPr algn="just">
              <a:lnSpc>
                <a:spcPts val="2100"/>
              </a:lnSpc>
            </a:pPr>
            <a:r>
              <a:rPr lang="ru-RU" sz="1600" dirty="0" smtClean="0">
                <a:solidFill>
                  <a:srgbClr val="334286"/>
                </a:solidFill>
              </a:rPr>
              <a:t> </a:t>
            </a:r>
            <a:r>
              <a:rPr lang="ru-RU" sz="1600" b="1" u="sng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Отклонение средней зарплаты</a:t>
            </a:r>
          </a:p>
          <a:p>
            <a:pPr algn="just">
              <a:lnSpc>
                <a:spcPts val="2100"/>
              </a:lnSpc>
            </a:pPr>
            <a:r>
              <a:rPr lang="ru-RU" sz="1600" dirty="0" smtClean="0">
                <a:solidFill>
                  <a:srgbClr val="334286"/>
                </a:solidFill>
              </a:rPr>
              <a:t>-</a:t>
            </a:r>
            <a:r>
              <a:rPr lang="ru-RU" sz="1600" b="1" dirty="0" smtClean="0">
                <a:solidFill>
                  <a:srgbClr val="C00000"/>
                </a:solidFill>
              </a:rPr>
              <a:t>отклонение средней ЗП </a:t>
            </a:r>
            <a:r>
              <a:rPr lang="ru-RU" sz="1600" dirty="0" smtClean="0">
                <a:solidFill>
                  <a:srgbClr val="334286"/>
                </a:solidFill>
              </a:rPr>
              <a:t>в рублях по строке должно быть </a:t>
            </a:r>
            <a:r>
              <a:rPr lang="ru-RU" sz="1600" b="1" dirty="0" smtClean="0">
                <a:solidFill>
                  <a:srgbClr val="C00000"/>
                </a:solidFill>
              </a:rPr>
              <a:t>не более 30% </a:t>
            </a:r>
            <a:r>
              <a:rPr lang="ru-RU" sz="1600" dirty="0" smtClean="0">
                <a:solidFill>
                  <a:srgbClr val="334286"/>
                </a:solidFill>
              </a:rPr>
              <a:t>по сравнению со средней ЗП (руб.) предыдущего периода.</a:t>
            </a:r>
          </a:p>
          <a:p>
            <a:pPr algn="just">
              <a:lnSpc>
                <a:spcPts val="2100"/>
              </a:lnSpc>
            </a:pPr>
            <a:endParaRPr lang="ru-RU" sz="1600" b="1" u="sng" dirty="0" smtClean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100"/>
              </a:lnSpc>
            </a:pPr>
            <a:r>
              <a:rPr lang="ru-RU" sz="1600" b="1" dirty="0" smtClean="0">
                <a:solidFill>
                  <a:srgbClr val="334286"/>
                </a:solidFill>
              </a:rPr>
              <a:t>Средняя заработная плата по категории работников</a:t>
            </a:r>
            <a:r>
              <a:rPr lang="ru-RU" sz="1600" b="1" dirty="0">
                <a:solidFill>
                  <a:srgbClr val="334286"/>
                </a:solidFill>
              </a:rPr>
              <a:t>:</a:t>
            </a:r>
            <a:endParaRPr lang="en-US" sz="1600" b="1" dirty="0" smtClean="0">
              <a:solidFill>
                <a:srgbClr val="334286"/>
              </a:solidFill>
            </a:endParaRPr>
          </a:p>
          <a:p>
            <a:pPr algn="just">
              <a:lnSpc>
                <a:spcPts val="2100"/>
              </a:lnSpc>
            </a:pPr>
            <a:endParaRPr lang="ru-RU" sz="1600" dirty="0" smtClean="0">
              <a:solidFill>
                <a:srgbClr val="334286"/>
              </a:solidFill>
            </a:endParaRPr>
          </a:p>
          <a:p>
            <a:pPr algn="just">
              <a:lnSpc>
                <a:spcPts val="2100"/>
              </a:lnSpc>
            </a:pPr>
            <a:endParaRPr lang="en-US" sz="1600" dirty="0" smtClean="0">
              <a:solidFill>
                <a:srgbClr val="33428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855" t="6759" r="6559" b="4216"/>
          <a:stretch/>
        </p:blipFill>
        <p:spPr bwMode="auto">
          <a:xfrm>
            <a:off x="380961" y="0"/>
            <a:ext cx="1004249" cy="7070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31371" y="4027714"/>
            <a:ext cx="10421686" cy="410646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4286"/>
                </a:solidFill>
              </a:rPr>
              <a:t>ЗП </a:t>
            </a:r>
            <a:r>
              <a:rPr lang="ru-RU" dirty="0" smtClean="0">
                <a:solidFill>
                  <a:srgbClr val="334286"/>
                </a:solidFill>
              </a:rPr>
              <a:t>кат = ФОТ кат. списочного состава / </a:t>
            </a:r>
            <a:r>
              <a:rPr lang="ru-RU" dirty="0" err="1" smtClean="0">
                <a:solidFill>
                  <a:srgbClr val="334286"/>
                </a:solidFill>
              </a:rPr>
              <a:t>Числ</a:t>
            </a:r>
            <a:r>
              <a:rPr lang="ru-RU" dirty="0" smtClean="0">
                <a:solidFill>
                  <a:srgbClr val="334286"/>
                </a:solidFill>
              </a:rPr>
              <a:t>. кат. списочного состава /количество месяцев</a:t>
            </a:r>
            <a:endParaRPr lang="ru-RU" dirty="0">
              <a:solidFill>
                <a:srgbClr val="334286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3711904"/>
              </p:ext>
            </p:extLst>
          </p:nvPr>
        </p:nvGraphicFramePr>
        <p:xfrm>
          <a:off x="431371" y="4954137"/>
          <a:ext cx="7347854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73927"/>
                <a:gridCol w="3673927"/>
              </a:tblGrid>
              <a:tr h="2146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334286"/>
                          </a:solidFill>
                        </a:rPr>
                        <a:t>во 2 квартале                                                                    </a:t>
                      </a:r>
                    </a:p>
                  </a:txBody>
                  <a:tcPr>
                    <a:solidFill>
                      <a:srgbClr val="8BA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334286"/>
                          </a:solidFill>
                        </a:rPr>
                        <a:t>в 3 квартале</a:t>
                      </a:r>
                      <a:endParaRPr lang="ru-RU" dirty="0"/>
                    </a:p>
                  </a:txBody>
                  <a:tcPr>
                    <a:solidFill>
                      <a:srgbClr val="8BAB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334286"/>
                          </a:solidFill>
                        </a:rPr>
                        <a:t>численность 13 человек </a:t>
                      </a:r>
                      <a:endParaRPr lang="ru-RU" sz="1600" dirty="0">
                        <a:solidFill>
                          <a:srgbClr val="334286"/>
                        </a:solidFill>
                      </a:endParaRPr>
                    </a:p>
                  </a:txBody>
                  <a:tcPr>
                    <a:solidFill>
                      <a:srgbClr val="DD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34286"/>
                          </a:solidFill>
                        </a:rPr>
                        <a:t>численность 14 человек </a:t>
                      </a:r>
                      <a:endParaRPr lang="ru-RU" sz="1600" dirty="0">
                        <a:solidFill>
                          <a:srgbClr val="334286"/>
                        </a:solidFill>
                      </a:endParaRPr>
                    </a:p>
                  </a:txBody>
                  <a:tcPr>
                    <a:solidFill>
                      <a:srgbClr val="DDE6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334286"/>
                          </a:solidFill>
                        </a:rPr>
                        <a:t>фонд оплаты труда  3744 </a:t>
                      </a:r>
                      <a:r>
                        <a:rPr lang="ru-RU" sz="1600" dirty="0" err="1" smtClean="0">
                          <a:solidFill>
                            <a:srgbClr val="334286"/>
                          </a:solidFill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rgbClr val="334286"/>
                          </a:solidFill>
                        </a:rPr>
                        <a:t>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34286"/>
                          </a:solidFill>
                        </a:rPr>
                        <a:t>фонд оплаты труда 4410 </a:t>
                      </a:r>
                      <a:r>
                        <a:rPr lang="ru-RU" sz="1600" dirty="0" err="1" smtClean="0">
                          <a:solidFill>
                            <a:srgbClr val="334286"/>
                          </a:solidFill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rgbClr val="334286"/>
                          </a:solidFill>
                        </a:rPr>
                        <a:t>.</a:t>
                      </a:r>
                      <a:endParaRPr lang="ru-RU" sz="1600" dirty="0">
                        <a:solidFill>
                          <a:srgbClr val="334286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34286"/>
                          </a:solidFill>
                        </a:rPr>
                        <a:t>Средняя зарплата – 48,0 </a:t>
                      </a:r>
                      <a:r>
                        <a:rPr lang="ru-RU" sz="1600" dirty="0" err="1" smtClean="0">
                          <a:solidFill>
                            <a:srgbClr val="334286"/>
                          </a:solidFill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rgbClr val="334286"/>
                          </a:solidFill>
                        </a:rPr>
                        <a:t>.</a:t>
                      </a:r>
                      <a:endParaRPr lang="ru-RU" sz="1600" dirty="0">
                        <a:solidFill>
                          <a:srgbClr val="334286"/>
                        </a:solidFill>
                      </a:endParaRPr>
                    </a:p>
                  </a:txBody>
                  <a:tcPr>
                    <a:solidFill>
                      <a:srgbClr val="DD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34286"/>
                          </a:solidFill>
                        </a:rPr>
                        <a:t>Средняя зарплата  - 35,0 </a:t>
                      </a:r>
                      <a:r>
                        <a:rPr lang="ru-RU" sz="1600" dirty="0" err="1" smtClean="0">
                          <a:solidFill>
                            <a:srgbClr val="334286"/>
                          </a:solidFill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rgbClr val="334286"/>
                          </a:solidFill>
                        </a:rPr>
                        <a:t>. </a:t>
                      </a:r>
                      <a:endParaRPr lang="ru-RU" sz="1600" dirty="0">
                        <a:solidFill>
                          <a:srgbClr val="334286"/>
                        </a:solidFill>
                      </a:endParaRPr>
                    </a:p>
                  </a:txBody>
                  <a:tcPr>
                    <a:solidFill>
                      <a:srgbClr val="DDE6F3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52098" y="5105630"/>
            <a:ext cx="3439568" cy="87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00"/>
              </a:lnSpc>
            </a:pPr>
            <a:r>
              <a:rPr lang="ru-RU" sz="1600" b="1" dirty="0">
                <a:solidFill>
                  <a:srgbClr val="334286"/>
                </a:solidFill>
              </a:rPr>
              <a:t>Уменьшение средней зарплаты на 37,1%, </a:t>
            </a:r>
            <a:r>
              <a:rPr lang="ru-RU" sz="1600" b="1" dirty="0" smtClean="0">
                <a:solidFill>
                  <a:srgbClr val="334286"/>
                </a:solidFill>
              </a:rPr>
              <a:t/>
            </a:r>
            <a:br>
              <a:rPr lang="ru-RU" sz="1600" b="1" dirty="0" smtClean="0">
                <a:solidFill>
                  <a:srgbClr val="334286"/>
                </a:solidFill>
              </a:rPr>
            </a:br>
            <a:r>
              <a:rPr lang="ru-RU" sz="1600" b="1" dirty="0" smtClean="0">
                <a:solidFill>
                  <a:srgbClr val="334286"/>
                </a:solidFill>
              </a:rPr>
              <a:t>требуется объяснение</a:t>
            </a:r>
            <a:endParaRPr lang="ru-RU" sz="1600" b="1" dirty="0">
              <a:solidFill>
                <a:srgbClr val="334286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902054" y="5421101"/>
            <a:ext cx="450044" cy="0"/>
          </a:xfrm>
          <a:prstGeom prst="straightConnector1">
            <a:avLst/>
          </a:prstGeom>
          <a:ln w="31750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1371" y="4577916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4286"/>
                </a:solidFill>
              </a:rPr>
              <a:t>Например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855" t="6759" r="6559" b="4216"/>
          <a:stretch/>
        </p:blipFill>
        <p:spPr bwMode="auto">
          <a:xfrm>
            <a:off x="308645" y="46311"/>
            <a:ext cx="1004249" cy="7070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56994988"/>
              </p:ext>
            </p:extLst>
          </p:nvPr>
        </p:nvGraphicFramePr>
        <p:xfrm>
          <a:off x="645463" y="890649"/>
          <a:ext cx="11247040" cy="532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9290" y="194569"/>
            <a:ext cx="79886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НАЧИСЛЕННОЙ ЗАРАБОТНОЙ ПЛАТЫ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10629</TotalTime>
  <Words>951</Words>
  <Application>Microsoft Office PowerPoint</Application>
  <PresentationFormat>Произвольный</PresentationFormat>
  <Paragraphs>178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Пользователь Windows</cp:lastModifiedBy>
  <cp:revision>607</cp:revision>
  <cp:lastPrinted>2020-04-08T15:39:00Z</cp:lastPrinted>
  <dcterms:created xsi:type="dcterms:W3CDTF">2020-03-31T09:31:17Z</dcterms:created>
  <dcterms:modified xsi:type="dcterms:W3CDTF">2021-12-24T04:31:05Z</dcterms:modified>
</cp:coreProperties>
</file>